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bril Fatface" charset="1" panose="02000503000000020003"/>
      <p:regular r:id="rId25"/>
    </p:embeddedFont>
    <p:embeddedFont>
      <p:font typeface="Eyesome Script" charset="1" panose="00000500000000000000"/>
      <p:regular r:id="rId26"/>
    </p:embeddedFont>
    <p:embeddedFont>
      <p:font typeface="Source Sans Pro" charset="1" panose="020B0503030403020204"/>
      <p:regular r:id="rId27"/>
    </p:embeddedFont>
    <p:embeddedFont>
      <p:font typeface="Abril Fatface Italics" charset="1" panose="02000503000000020003"/>
      <p:regular r:id="rId28"/>
    </p:embeddedFont>
    <p:embeddedFont>
      <p:font typeface="Source Sans Pro Bold" charset="1" panose="020B0703030403020204"/>
      <p:regular r:id="rId29"/>
    </p:embeddedFont>
    <p:embeddedFont>
      <p:font typeface="Source Sans Pro Italics" charset="1" panose="020B050303040309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quantzig.com/blog/predicting-movie-success-data-analytics-film-industry/?utm_source=chatgpt.com" TargetMode="External" Type="http://schemas.openxmlformats.org/officeDocument/2006/relationships/hyperlink"/><Relationship Id="rId3" Target="https://www.quantzig.com/blog/predicting-movie-success-data-analytics-film-industry/" TargetMode="External" Type="http://schemas.openxmlformats.org/officeDocument/2006/relationships/hyperlink"/><Relationship Id="rId4" Target="https://www.kaggle.com/datasets/ashpalsingh1525/imdb-movies-dataset" TargetMode="External" Type="http://schemas.openxmlformats.org/officeDocument/2006/relationships/hyperlink"/><Relationship Id="rId5" Target="https://doi.org/10.1038/s41598-024-72340-z" TargetMode="External" Type="http://schemas.openxmlformats.org/officeDocument/2006/relationships/hyperlink"/><Relationship Id="rId6" Target="https://doi.org/10.1038/s41598-024-72340-z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831" r="0" b="-1650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7540" y="0"/>
            <a:ext cx="7132919" cy="2062343"/>
            <a:chOff x="0" y="0"/>
            <a:chExt cx="1878629" cy="5431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8629" cy="543169"/>
            </a:xfrm>
            <a:custGeom>
              <a:avLst/>
              <a:gdLst/>
              <a:ahLst/>
              <a:cxnLst/>
              <a:rect r="r" b="b" t="t" l="l"/>
              <a:pathLst>
                <a:path h="543169" w="1878629">
                  <a:moveTo>
                    <a:pt x="0" y="0"/>
                  </a:moveTo>
                  <a:lnTo>
                    <a:pt x="1878629" y="0"/>
                  </a:lnTo>
                  <a:lnTo>
                    <a:pt x="1878629" y="543169"/>
                  </a:lnTo>
                  <a:lnTo>
                    <a:pt x="0" y="543169"/>
                  </a:lnTo>
                  <a:close/>
                </a:path>
              </a:pathLst>
            </a:custGeom>
            <a:gradFill rotWithShape="true"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878629" cy="581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952632" y="-197102"/>
            <a:ext cx="6389162" cy="8229600"/>
          </a:xfrm>
          <a:custGeom>
            <a:avLst/>
            <a:gdLst/>
            <a:ahLst/>
            <a:cxnLst/>
            <a:rect r="r" b="b" t="t" l="l"/>
            <a:pathLst>
              <a:path h="8229600" w="6389162">
                <a:moveTo>
                  <a:pt x="0" y="0"/>
                </a:moveTo>
                <a:lnTo>
                  <a:pt x="6389163" y="0"/>
                </a:lnTo>
                <a:lnTo>
                  <a:pt x="63891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573" y="4606674"/>
            <a:ext cx="17724854" cy="3425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0"/>
              </a:lnSpc>
              <a:spcBef>
                <a:spcPct val="0"/>
              </a:spcBef>
            </a:pPr>
            <a:r>
              <a:rPr lang="en-US" sz="20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HIT OR FLOP?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-3053795" y="-197102"/>
            <a:ext cx="6389162" cy="8229600"/>
          </a:xfrm>
          <a:custGeom>
            <a:avLst/>
            <a:gdLst/>
            <a:ahLst/>
            <a:cxnLst/>
            <a:rect r="r" b="b" t="t" l="l"/>
            <a:pathLst>
              <a:path h="8229600" w="6389162">
                <a:moveTo>
                  <a:pt x="6389163" y="0"/>
                </a:moveTo>
                <a:lnTo>
                  <a:pt x="0" y="0"/>
                </a:lnTo>
                <a:lnTo>
                  <a:pt x="0" y="8229600"/>
                </a:lnTo>
                <a:lnTo>
                  <a:pt x="6389163" y="8229600"/>
                </a:lnTo>
                <a:lnTo>
                  <a:pt x="6389163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27686" y="4823650"/>
            <a:ext cx="2306668" cy="1086231"/>
          </a:xfrm>
          <a:custGeom>
            <a:avLst/>
            <a:gdLst/>
            <a:ahLst/>
            <a:cxnLst/>
            <a:rect r="r" b="b" t="t" l="l"/>
            <a:pathLst>
              <a:path h="1086231" w="2306668">
                <a:moveTo>
                  <a:pt x="0" y="0"/>
                </a:moveTo>
                <a:lnTo>
                  <a:pt x="2306668" y="0"/>
                </a:lnTo>
                <a:lnTo>
                  <a:pt x="2306668" y="1086231"/>
                </a:lnTo>
                <a:lnTo>
                  <a:pt x="0" y="108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877372"/>
            <a:ext cx="15287505" cy="311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50"/>
              </a:lnSpc>
              <a:spcBef>
                <a:spcPct val="0"/>
              </a:spcBef>
            </a:pPr>
            <a:r>
              <a:rPr lang="en-US" sz="18107">
                <a:solidFill>
                  <a:srgbClr val="FFFFFF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Is the movie 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77540" y="475063"/>
            <a:ext cx="7132919" cy="87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8"/>
              </a:lnSpc>
            </a:pPr>
            <a:r>
              <a:rPr lang="en-US" sz="2563" spc="15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PRESENTED BY </a:t>
            </a:r>
          </a:p>
          <a:p>
            <a:pPr algn="ctr">
              <a:lnSpc>
                <a:spcPts val="3588"/>
              </a:lnSpc>
              <a:spcBef>
                <a:spcPct val="0"/>
              </a:spcBef>
            </a:pPr>
            <a:r>
              <a:rPr lang="en-US" sz="2563" spc="150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561920" y="7247033"/>
            <a:ext cx="2306668" cy="1086231"/>
          </a:xfrm>
          <a:custGeom>
            <a:avLst/>
            <a:gdLst/>
            <a:ahLst/>
            <a:cxnLst/>
            <a:rect r="r" b="b" t="t" l="l"/>
            <a:pathLst>
              <a:path h="1086231" w="2306668">
                <a:moveTo>
                  <a:pt x="0" y="0"/>
                </a:moveTo>
                <a:lnTo>
                  <a:pt x="2306667" y="0"/>
                </a:lnTo>
                <a:lnTo>
                  <a:pt x="2306667" y="1086231"/>
                </a:lnTo>
                <a:lnTo>
                  <a:pt x="0" y="1086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525318" y="2957046"/>
            <a:ext cx="10605518" cy="6018632"/>
          </a:xfrm>
          <a:custGeom>
            <a:avLst/>
            <a:gdLst/>
            <a:ahLst/>
            <a:cxnLst/>
            <a:rect r="r" b="b" t="t" l="l"/>
            <a:pathLst>
              <a:path h="6018632" w="10605518">
                <a:moveTo>
                  <a:pt x="0" y="0"/>
                </a:moveTo>
                <a:lnTo>
                  <a:pt x="10605518" y="0"/>
                </a:lnTo>
                <a:lnTo>
                  <a:pt x="10605518" y="6018631"/>
                </a:lnTo>
                <a:lnTo>
                  <a:pt x="0" y="60186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48056"/>
            <a:ext cx="6496618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0661"/>
            <a:ext cx="4244743" cy="67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Decision Tree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486" y="4600572"/>
            <a:ext cx="5212000" cy="4765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first split is : Budget 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budgets tend to have ‘Hit’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budget varies; it depends on </a:t>
            </a:r>
          </a:p>
          <a:p>
            <a:pPr algn="l" marL="1079486" indent="-359829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</a:t>
            </a:r>
          </a:p>
          <a:p>
            <a:pPr algn="l" marL="1079486" indent="-359829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Genre</a:t>
            </a:r>
          </a:p>
          <a:p>
            <a:pPr algn="l" marL="1079486" indent="-359829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Director </a:t>
            </a:r>
          </a:p>
          <a:p>
            <a:pPr algn="l" marL="1079486" indent="-359829" lvl="2">
              <a:lnSpc>
                <a:spcPts val="4249"/>
              </a:lnSpc>
              <a:buFont typeface="Arial"/>
              <a:buChar char="⚬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Country</a:t>
            </a: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</a:p>
          <a:p>
            <a:pPr algn="l">
              <a:lnSpc>
                <a:spcPts val="4249"/>
              </a:lnSpc>
            </a:pPr>
          </a:p>
          <a:p>
            <a:pPr algn="l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041028" y="5356206"/>
            <a:ext cx="4205944" cy="3902094"/>
            <a:chOff x="0" y="0"/>
            <a:chExt cx="5607925" cy="520279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/>
            <a:srcRect l="4792" t="16662" r="10526" b="30994"/>
            <a:stretch>
              <a:fillRect/>
            </a:stretch>
          </p:blipFill>
          <p:spPr>
            <a:xfrm flipH="false" flipV="false">
              <a:off x="0" y="0"/>
              <a:ext cx="5607925" cy="5202792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1529306" y="5356206"/>
            <a:ext cx="5729994" cy="3902094"/>
            <a:chOff x="0" y="0"/>
            <a:chExt cx="7639992" cy="5202792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/>
            <a:srcRect l="30891" t="20071" r="19738" b="29465"/>
            <a:stretch>
              <a:fillRect/>
            </a:stretch>
          </p:blipFill>
          <p:spPr>
            <a:xfrm flipH="false" flipV="false">
              <a:off x="0" y="0"/>
              <a:ext cx="7639992" cy="5202792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25284" y="5356206"/>
            <a:ext cx="5729994" cy="3902094"/>
            <a:chOff x="0" y="0"/>
            <a:chExt cx="7639992" cy="520279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5"/>
            <a:srcRect l="9961" t="0" r="7612" b="15750"/>
            <a:stretch>
              <a:fillRect/>
            </a:stretch>
          </p:blipFill>
          <p:spPr>
            <a:xfrm flipH="false" flipV="false">
              <a:off x="0" y="0"/>
              <a:ext cx="7639992" cy="5202792"/>
            </a:xfrm>
            <a:prstGeom prst="rect">
              <a:avLst/>
            </a:prstGeom>
          </p:spPr>
        </p:pic>
      </p:grpSp>
      <p:sp>
        <p:nvSpPr>
          <p:cNvPr name="TextBox 11" id="11"/>
          <p:cNvSpPr txBox="true"/>
          <p:nvPr/>
        </p:nvSpPr>
        <p:spPr>
          <a:xfrm rot="0">
            <a:off x="2380378" y="2699475"/>
            <a:ext cx="13527244" cy="234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GUESS IF THE MOVIE IS A HIT OR FLOP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62515" y="1138237"/>
            <a:ext cx="10731788" cy="144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33"/>
              </a:lnSpc>
              <a:spcBef>
                <a:spcPct val="0"/>
              </a:spcBef>
            </a:pPr>
            <a:r>
              <a:rPr lang="en-US" sz="8523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Let’’s play a game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836405"/>
            <a:ext cx="4731667" cy="7421895"/>
            <a:chOff x="0" y="0"/>
            <a:chExt cx="6308889" cy="98958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775" t="0" r="2775" b="0"/>
            <a:stretch>
              <a:fillRect/>
            </a:stretch>
          </p:blipFill>
          <p:spPr>
            <a:xfrm flipH="false" flipV="false">
              <a:off x="0" y="0"/>
              <a:ext cx="6308889" cy="989586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4250" y="1874505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TURNING RED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9767" y="3947465"/>
            <a:ext cx="71329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76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SAYS: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4250" y="5392620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7ED957"/>
                </a:solidFill>
                <a:latin typeface="Abril Fatface"/>
                <a:ea typeface="Abril Fatface"/>
                <a:cs typeface="Abril Fatface"/>
                <a:sym typeface="Abril Fatface"/>
              </a:rPr>
              <a:t>HIT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836405"/>
            <a:ext cx="4731667" cy="7421895"/>
            <a:chOff x="0" y="0"/>
            <a:chExt cx="6308889" cy="98958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155" t="0" r="2155" b="0"/>
            <a:stretch>
              <a:fillRect/>
            </a:stretch>
          </p:blipFill>
          <p:spPr>
            <a:xfrm flipH="false" flipV="false">
              <a:off x="0" y="0"/>
              <a:ext cx="6308889" cy="989586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4250" y="1874505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JUNGLE BOOK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9767" y="3916245"/>
            <a:ext cx="71329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76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SAYS: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4250" y="5392620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B6160B"/>
                </a:solidFill>
                <a:latin typeface="Abril Fatface"/>
                <a:ea typeface="Abril Fatface"/>
                <a:cs typeface="Abril Fatface"/>
                <a:sym typeface="Abril Fatface"/>
              </a:rPr>
              <a:t>FLOP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836405"/>
            <a:ext cx="4731667" cy="7421895"/>
            <a:chOff x="0" y="0"/>
            <a:chExt cx="6308889" cy="98958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2155" t="0" r="2155" b="0"/>
            <a:stretch>
              <a:fillRect/>
            </a:stretch>
          </p:blipFill>
          <p:spPr>
            <a:xfrm flipH="false" flipV="false">
              <a:off x="0" y="0"/>
              <a:ext cx="6308889" cy="989586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4250" y="1874505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THE HOUSEMAID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9767" y="3947465"/>
            <a:ext cx="71329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76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PREDICTS: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4250" y="5392620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7ED957"/>
                </a:solidFill>
                <a:latin typeface="Abril Fatface"/>
                <a:ea typeface="Abril Fatface"/>
                <a:cs typeface="Abril Fatface"/>
                <a:sym typeface="Abril Fatface"/>
              </a:rPr>
              <a:t>HIT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1836405"/>
            <a:ext cx="4731667" cy="7421895"/>
            <a:chOff x="0" y="0"/>
            <a:chExt cx="6308889" cy="98958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492" r="0" b="492"/>
            <a:stretch>
              <a:fillRect/>
            </a:stretch>
          </p:blipFill>
          <p:spPr>
            <a:xfrm flipH="false" flipV="false">
              <a:off x="0" y="0"/>
              <a:ext cx="6308889" cy="989586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94250" y="1874505"/>
            <a:ext cx="9283953" cy="234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FIVE NIGHTS AT FREDDY’S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9767" y="4982195"/>
            <a:ext cx="71329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76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PREDICTS: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94250" y="6141906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7ED957"/>
                </a:solidFill>
                <a:latin typeface="Abril Fatface"/>
                <a:ea typeface="Abril Fatface"/>
                <a:cs typeface="Abril Fatface"/>
                <a:sym typeface="Abril Fatface"/>
              </a:rPr>
              <a:t>HIT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96091"/>
            <a:ext cx="7602817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RECOMMENDATIONS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1365" y="2776556"/>
            <a:ext cx="11944177" cy="303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6528" indent="-388264" lvl="1">
              <a:lnSpc>
                <a:spcPts val="6114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Increase budgets for movies that have promising success</a:t>
            </a:r>
          </a:p>
          <a:p>
            <a:pPr algn="l" marL="776528" indent="-388264" lvl="1">
              <a:lnSpc>
                <a:spcPts val="6114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Focus on movies that have an early high score</a:t>
            </a:r>
          </a:p>
          <a:p>
            <a:pPr algn="l" marL="776528" indent="-388264" lvl="1">
              <a:lnSpc>
                <a:spcPts val="6114"/>
              </a:lnSpc>
              <a:buFont typeface="Arial"/>
              <a:buChar char="•"/>
            </a:pPr>
            <a:r>
              <a:rPr lang="en-US" sz="3596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Avoid investing in films that fall in the low-budget and low score category, these tend to flop 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596091"/>
            <a:ext cx="7602817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00988" y="3183284"/>
            <a:ext cx="5054108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has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mix of data types, so we had to limit our features a lot. In the real world, a movie success is based on more features.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8315" y="2992784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00988" y="5617540"/>
            <a:ext cx="5054108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“Score” variable does not exist for a lot of new movies.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 had to input a medium score for new movies but this introduces human-bias.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315" y="5465140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00988" y="8127201"/>
            <a:ext cx="5054108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 may not reflect current trends. Movies in different time periods have different trends.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28315" y="7937495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21611" y="3257896"/>
            <a:ext cx="5054108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external market factors were included like social media buzz, fanbase size, etc.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61705" y="3030884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61705" y="5465140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1705" y="7974801"/>
            <a:ext cx="1159906" cy="10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52"/>
              </a:lnSpc>
              <a:spcBef>
                <a:spcPct val="0"/>
              </a:spcBef>
            </a:pPr>
            <a:r>
              <a:rPr lang="en-US" b="true" sz="5325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21611" y="5654846"/>
            <a:ext cx="5054108" cy="83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There is class imbalance with  Hits = 82% and Flops =18% ,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which reduces flop recall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21611" y="7994650"/>
            <a:ext cx="5054108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</a:t>
            </a:r>
            <a:r>
              <a:rPr lang="en-US"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target variable is only on profit and does not include return on investment or audience sentiment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8493" y="3252873"/>
            <a:ext cx="15166055" cy="3521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In the end, our model shows that predicting movie success isn’t magic, it’s math. Thank you for watching as we brought data science to the big screen.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504492" y="-9796661"/>
            <a:ext cx="19296985" cy="10806311"/>
          </a:xfrm>
          <a:custGeom>
            <a:avLst/>
            <a:gdLst/>
            <a:ahLst/>
            <a:cxnLst/>
            <a:rect r="r" b="b" t="t" l="l"/>
            <a:pathLst>
              <a:path h="10806311" w="19296985">
                <a:moveTo>
                  <a:pt x="0" y="0"/>
                </a:moveTo>
                <a:lnTo>
                  <a:pt x="19296984" y="0"/>
                </a:lnTo>
                <a:lnTo>
                  <a:pt x="19296984" y="10806311"/>
                </a:lnTo>
                <a:lnTo>
                  <a:pt x="0" y="1080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5627" y="6554872"/>
            <a:ext cx="10731788" cy="189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2"/>
              </a:lnSpc>
              <a:spcBef>
                <a:spcPct val="0"/>
              </a:spcBef>
            </a:pPr>
            <a:r>
              <a:rPr lang="en-US" sz="11023">
                <a:solidFill>
                  <a:srgbClr val="000000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Thank you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372923" y="460692"/>
            <a:ext cx="9283953" cy="117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14350" y="1778880"/>
            <a:ext cx="17259300" cy="9155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9"/>
              </a:lnSpc>
            </a:pPr>
            <a:r>
              <a:rPr lang="en-US" sz="328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Associate Vice President, Analytics &amp; Data Strategy. (2024, July 3). </a:t>
            </a:r>
            <a:r>
              <a:rPr lang="en-US" sz="3281" i="true">
                <a:solidFill>
                  <a:srgbClr val="FFFFFF"/>
                </a:solidFill>
                <a:latin typeface="Source Sans Pro Italics"/>
                <a:ea typeface="Source Sans Pro Italics"/>
                <a:cs typeface="Source Sans Pro Italics"/>
                <a:sym typeface="Source Sans Pro Italics"/>
              </a:rPr>
              <a:t>Predictive analytics in movies: Using big data to forecast film success.</a:t>
            </a:r>
            <a:r>
              <a:rPr lang="en-US" sz="328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Quantzig.</a:t>
            </a: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" tooltip="https://www.quantzig.com/blog/predicting-movie-success-data-analytics-film-industry/?utm_source=chatgpt.com"/>
              </a:rPr>
              <a:t> </a:t>
            </a: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 tooltip="https://www.quantzig.com/blog/predicting-movie-success-data-analytics-film-industry/"/>
              </a:rPr>
              <a:t>https://www.quantzig.com/blog/predicting-movie-success-data-analytics-film-industry/</a:t>
            </a:r>
          </a:p>
          <a:p>
            <a:pPr algn="l">
              <a:lnSpc>
                <a:spcPts val="5579"/>
              </a:lnSpc>
            </a:pPr>
          </a:p>
          <a:p>
            <a:pPr algn="l">
              <a:lnSpc>
                <a:spcPts val="5579"/>
              </a:lnSpc>
            </a:pP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Singh, A. (2023). IMDb Movies Dataset [Data set]. Kaggle. </a:t>
            </a: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 tooltip="https://www.kaggle.com/datasets/ashpalsingh1525/imdb-movies-dataset"/>
              </a:rPr>
              <a:t>https://www.kaggle.com/datasets/ashpalsingh1525/imdb-movies-dataset</a:t>
            </a:r>
          </a:p>
          <a:p>
            <a:pPr algn="l">
              <a:lnSpc>
                <a:spcPts val="5579"/>
              </a:lnSpc>
            </a:pPr>
          </a:p>
          <a:p>
            <a:pPr algn="l">
              <a:lnSpc>
                <a:spcPts val="5579"/>
              </a:lnSpc>
            </a:pP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Zhang, Z., [et al.]. (2024). Prediction techniques of movie box office using neural networks and emotional mining. Scientific Reports, 14(1).</a:t>
            </a: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 tooltip="https://doi.org/10.1038/s41598-024-72340-z"/>
              </a:rPr>
              <a:t> </a:t>
            </a:r>
          </a:p>
          <a:p>
            <a:pPr algn="l">
              <a:lnSpc>
                <a:spcPts val="5579"/>
              </a:lnSpc>
            </a:pPr>
            <a:r>
              <a:rPr lang="en-US" sz="3281" u="sng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 tooltip="https://doi.org/10.1038/s41598-024-72340-z"/>
              </a:rPr>
              <a:t>https://doi.org/10.1038/s41598-024-72340-z</a:t>
            </a:r>
          </a:p>
          <a:p>
            <a:pPr algn="l">
              <a:lnSpc>
                <a:spcPts val="5579"/>
              </a:lnSpc>
            </a:pPr>
          </a:p>
          <a:p>
            <a:pPr algn="l">
              <a:lnSpc>
                <a:spcPts val="5579"/>
              </a:lnSpc>
            </a:pPr>
          </a:p>
          <a:p>
            <a:pPr algn="l">
              <a:lnSpc>
                <a:spcPts val="55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21380" y="1300162"/>
            <a:ext cx="3664550" cy="5246370"/>
            <a:chOff x="0" y="0"/>
            <a:chExt cx="10591800" cy="15163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4432" t="0" r="-4432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41760" y="1300162"/>
            <a:ext cx="3664550" cy="5246370"/>
            <a:chOff x="0" y="0"/>
            <a:chExt cx="10591800" cy="15163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0" t="-1171" r="0" b="-11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518979" y="1300162"/>
            <a:ext cx="3664550" cy="5246370"/>
            <a:chOff x="0" y="0"/>
            <a:chExt cx="10591800" cy="15163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0" t="-984" r="0" b="-984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896198" y="1300162"/>
            <a:ext cx="3664550" cy="5246370"/>
            <a:chOff x="0" y="0"/>
            <a:chExt cx="10591800" cy="15163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591800" cy="15163800"/>
            </a:xfrm>
            <a:custGeom>
              <a:avLst/>
              <a:gdLst/>
              <a:ahLst/>
              <a:cxnLst/>
              <a:rect r="r" b="b" t="t" l="l"/>
              <a:pathLst>
                <a:path h="15163800" w="10591800">
                  <a:moveTo>
                    <a:pt x="10591800" y="254000"/>
                  </a:moveTo>
                  <a:lnTo>
                    <a:pt x="10591800" y="14909800"/>
                  </a:lnTo>
                  <a:cubicBezTo>
                    <a:pt x="10591800" y="15050136"/>
                    <a:pt x="10478135" y="15163800"/>
                    <a:pt x="10337800" y="15163800"/>
                  </a:cubicBezTo>
                  <a:lnTo>
                    <a:pt x="254000" y="15163800"/>
                  </a:lnTo>
                  <a:cubicBezTo>
                    <a:pt x="113665" y="15163800"/>
                    <a:pt x="0" y="15050136"/>
                    <a:pt x="0" y="14909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0337800" y="0"/>
                  </a:lnTo>
                  <a:cubicBezTo>
                    <a:pt x="10478135" y="0"/>
                    <a:pt x="10591800" y="113665"/>
                    <a:pt x="10591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0" t="-2419" r="0" b="-2419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62561" y="7690659"/>
            <a:ext cx="13562878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THINK ABOUT YOUR FAVORITE MOVIE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09885" y="8709199"/>
            <a:ext cx="10468229" cy="671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How do you think your favorite movie did?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6888" y="1328737"/>
            <a:ext cx="13562878" cy="161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WHY SHOULD WE PREDICT THE SUCCESS OF MOVIES?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38605" y="3759197"/>
            <a:ext cx="15210789" cy="549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1" indent="-313050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When a movie is produced, it takes resources, and</a:t>
            </a: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it</a:t>
            </a: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can become expensive/ risky </a:t>
            </a:r>
          </a:p>
          <a:p>
            <a:pPr algn="l" marL="626101" indent="-313050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businesses want to be able to reduce the losses they may have and maximize Return on investment</a:t>
            </a:r>
          </a:p>
          <a:p>
            <a:pPr algn="l" marL="626101" indent="-313050" lvl="1">
              <a:lnSpc>
                <a:spcPts val="492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Predictive models help </a:t>
            </a:r>
          </a:p>
          <a:p>
            <a:pPr algn="l" marL="1252202" indent="-417401" lvl="2">
              <a:lnSpc>
                <a:spcPts val="4929"/>
              </a:lnSpc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make budget decisions </a:t>
            </a:r>
          </a:p>
          <a:p>
            <a:pPr algn="l" marL="1252202" indent="-417401" lvl="2">
              <a:lnSpc>
                <a:spcPts val="4929"/>
              </a:lnSpc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perform better release strategy </a:t>
            </a:r>
          </a:p>
          <a:p>
            <a:pPr algn="l" marL="1252202" indent="-417401" lvl="2">
              <a:lnSpc>
                <a:spcPts val="4929"/>
              </a:lnSpc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 platforms to identify which genres attract the biggest audience</a:t>
            </a:r>
          </a:p>
          <a:p>
            <a:pPr algn="l" marL="1252202" indent="-417401" lvl="2">
              <a:lnSpc>
                <a:spcPts val="4929"/>
              </a:lnSpc>
              <a:buFont typeface="Arial"/>
              <a:buChar char="⚬"/>
            </a:pPr>
            <a:r>
              <a:rPr lang="en-US" sz="28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predict churn-reducing titles</a:t>
            </a:r>
          </a:p>
          <a:p>
            <a:pPr algn="l">
              <a:lnSpc>
                <a:spcPts val="4589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395969" y="1836405"/>
            <a:ext cx="3863331" cy="7421895"/>
            <a:chOff x="0" y="0"/>
            <a:chExt cx="5151108" cy="98958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32648" t="0" r="32648" b="0"/>
            <a:stretch>
              <a:fillRect/>
            </a:stretch>
          </p:blipFill>
          <p:spPr>
            <a:xfrm flipH="false" flipV="false">
              <a:off x="0" y="0"/>
              <a:ext cx="5151108" cy="98958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028700" y="1836405"/>
            <a:ext cx="3863331" cy="3584232"/>
            <a:chOff x="0" y="0"/>
            <a:chExt cx="5151108" cy="477897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4071" t="0" r="14071" b="0"/>
            <a:stretch>
              <a:fillRect/>
            </a:stretch>
          </p:blipFill>
          <p:spPr>
            <a:xfrm flipH="false" flipV="false">
              <a:off x="0" y="0"/>
              <a:ext cx="5151108" cy="4778976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5674068"/>
            <a:ext cx="3863331" cy="3584232"/>
            <a:chOff x="0" y="0"/>
            <a:chExt cx="5151108" cy="477897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5"/>
            <a:srcRect l="14026" t="0" r="14026" b="0"/>
            <a:stretch>
              <a:fillRect/>
            </a:stretch>
          </p:blipFill>
          <p:spPr>
            <a:xfrm flipH="false" flipV="false">
              <a:off x="0" y="0"/>
              <a:ext cx="5151108" cy="4778976"/>
            </a:xfrm>
            <a:prstGeom prst="rect">
              <a:avLst/>
            </a:prstGeom>
          </p:spPr>
        </p:pic>
      </p:grpSp>
      <p:sp>
        <p:nvSpPr>
          <p:cNvPr name="TextBox 10" id="10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07892" y="2205721"/>
            <a:ext cx="5749306" cy="4604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4"/>
              </a:lnSpc>
            </a:pPr>
            <a:r>
              <a:rPr lang="en-US" sz="448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BUILD A MACHINE LEARNING MODEL THAT PREDICTS WHETHER A MOVIE WILL BE  A </a:t>
            </a:r>
            <a:r>
              <a:rPr lang="en-US" sz="4486" i="true">
                <a:solidFill>
                  <a:srgbClr val="FFFFFF"/>
                </a:solidFill>
                <a:latin typeface="Abril Fatface Italics"/>
                <a:ea typeface="Abril Fatface Italics"/>
                <a:cs typeface="Abril Fatface Italics"/>
                <a:sym typeface="Abril Fatface Italics"/>
              </a:rPr>
              <a:t>HIT OR FLOP</a:t>
            </a:r>
            <a:r>
              <a:rPr lang="en-US" sz="4486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BASED ON KEY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97928" y="1196975"/>
            <a:ext cx="2492143" cy="77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6"/>
              </a:lnSpc>
              <a:spcBef>
                <a:spcPct val="0"/>
              </a:spcBef>
            </a:pPr>
            <a:r>
              <a:rPr lang="en-US" sz="45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72505" y="7596359"/>
            <a:ext cx="7142990" cy="106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aim to look at which factors influence success in a movie and </a:t>
            </a:r>
            <a:r>
              <a:rPr lang="en-US" sz="25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evaluate model performance.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78194" y="7019590"/>
            <a:ext cx="2419283" cy="396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99"/>
              </a:lnSpc>
              <a:spcBef>
                <a:spcPct val="0"/>
              </a:spcBef>
            </a:pPr>
            <a:r>
              <a:rPr lang="en-US" b="true" sz="1999">
                <a:solidFill>
                  <a:srgbClr val="B6160B"/>
                </a:solidFill>
                <a:latin typeface="Source Sans Pro Bold"/>
                <a:ea typeface="Source Sans Pro Bold"/>
                <a:cs typeface="Source Sans Pro Bold"/>
                <a:sym typeface="Source Sans Pro Bold"/>
              </a:rPr>
              <a:t>Our Mission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490698" y="5934580"/>
            <a:ext cx="8874310" cy="3799725"/>
            <a:chOff x="0" y="0"/>
            <a:chExt cx="11832414" cy="50663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7182" r="0" b="7182"/>
            <a:stretch>
              <a:fillRect/>
            </a:stretch>
          </p:blipFill>
          <p:spPr>
            <a:xfrm flipH="false" flipV="false">
              <a:off x="0" y="0"/>
              <a:ext cx="11832414" cy="5066300"/>
            </a:xfrm>
            <a:prstGeom prst="rect">
              <a:avLst/>
            </a:prstGeom>
          </p:spPr>
        </p:pic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495029" y="1166063"/>
          <a:ext cx="7187126" cy="8280045"/>
        </p:xfrm>
        <a:graphic>
          <a:graphicData uri="http://schemas.openxmlformats.org/drawingml/2006/table">
            <a:tbl>
              <a:tblPr/>
              <a:tblGrid>
                <a:gridCol w="1742958"/>
                <a:gridCol w="5444169"/>
              </a:tblGrid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movie’s title (English release names)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date_x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movie’s release date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272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movie’s rating 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genre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 list of the movie’s genres, seperated by commas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 short description or plot summary of the movie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names of key people involved (directors, writers, main cast)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orig_title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original movie 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film’s release status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orig_lang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movie’s original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budget_x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movie’s production budget in USD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revenue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total worldwide box-office revenue in USD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8797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23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599" strike="noStrike" u="none">
                          <a:solidFill>
                            <a:srgbClr val="FFFF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country where movie info was collected from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864980"/>
            <a:ext cx="4984286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OUR 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214437"/>
            <a:ext cx="2492143" cy="69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6"/>
              </a:lnSpc>
              <a:spcBef>
                <a:spcPct val="0"/>
              </a:spcBef>
            </a:pPr>
            <a:r>
              <a:rPr lang="en-US" sz="40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About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2349" y="2713022"/>
            <a:ext cx="4539229" cy="1114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6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Derived from Kaggle</a:t>
            </a:r>
          </a:p>
          <a:p>
            <a:pPr algn="l" marL="0" indent="0" lvl="0">
              <a:lnSpc>
                <a:spcPts val="458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10,178 rows</a:t>
            </a:r>
            <a:r>
              <a:rPr lang="en-US" sz="26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movies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349" y="3909940"/>
            <a:ext cx="5889190" cy="169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9"/>
              </a:lnSpc>
            </a:pPr>
            <a:r>
              <a:rPr lang="en-US" sz="26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 features</a:t>
            </a:r>
          </a:p>
          <a:p>
            <a:pPr algn="l" marL="582922" indent="-291461" lvl="1">
              <a:lnSpc>
                <a:spcPts val="4589"/>
              </a:lnSpc>
              <a:spcBef>
                <a:spcPct val="0"/>
              </a:spcBef>
              <a:buFont typeface="Arial"/>
              <a:buChar char="•"/>
            </a:pPr>
            <a:r>
              <a:rPr lang="en-US" sz="26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 features have categorical, numerical, and text types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864980"/>
            <a:ext cx="7138443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CLEANING DATASET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214437"/>
            <a:ext cx="5311128" cy="69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6"/>
              </a:lnSpc>
              <a:spcBef>
                <a:spcPct val="0"/>
              </a:spcBef>
            </a:pPr>
            <a:r>
              <a:rPr lang="en-US" sz="40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How we cleaned our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90352" y="2826370"/>
            <a:ext cx="13716392" cy="748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21"/>
              </a:lnSpc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Issues encountered with Dataset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of 85 missing values in ‘genre’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Total of 56 missing values in ‘crew’</a:t>
            </a:r>
          </a:p>
          <a:p>
            <a:pPr algn="l">
              <a:lnSpc>
                <a:spcPts val="5021"/>
              </a:lnSpc>
            </a:pPr>
          </a:p>
          <a:p>
            <a:pPr algn="l">
              <a:lnSpc>
                <a:spcPts val="5021"/>
              </a:lnSpc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Cleaning Dataset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Categorical feautures such as genre, director, and country were converted into numerical values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made sure there were no nulls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created a variable hit or flop</a:t>
            </a:r>
          </a:p>
          <a:p>
            <a:pPr algn="l" marL="637790" indent="-318895" lvl="1">
              <a:lnSpc>
                <a:spcPts val="5021"/>
              </a:lnSpc>
              <a:buFont typeface="Arial"/>
              <a:buChar char="•"/>
            </a:pPr>
            <a:r>
              <a:rPr lang="en-US" sz="295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after labeling, revenue was dropped</a:t>
            </a:r>
          </a:p>
          <a:p>
            <a:pPr algn="l">
              <a:lnSpc>
                <a:spcPts val="5021"/>
              </a:lnSpc>
            </a:pPr>
          </a:p>
          <a:p>
            <a:pPr algn="l">
              <a:lnSpc>
                <a:spcPts val="502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2061838"/>
            <a:ext cx="10067845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354444"/>
            <a:ext cx="5112472" cy="67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How we built our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68330" y="3868002"/>
            <a:ext cx="7359871" cy="148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3314" indent="-256657" lvl="1">
              <a:lnSpc>
                <a:spcPts val="4041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HIT → revenue &gt; budget</a:t>
            </a:r>
          </a:p>
          <a:p>
            <a:pPr algn="l" marL="513314" indent="-256657" lvl="1">
              <a:lnSpc>
                <a:spcPts val="4041"/>
              </a:lnSpc>
              <a:buFont typeface="Arial"/>
              <a:buChar char="•"/>
            </a:pPr>
            <a:r>
              <a:rPr lang="en-US" sz="2377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FLOP → revenue ≤ budget</a:t>
            </a:r>
          </a:p>
          <a:p>
            <a:pPr algn="l">
              <a:lnSpc>
                <a:spcPts val="404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94728"/>
            <a:ext cx="363005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DEPENDENT VARIABLE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077072"/>
            <a:ext cx="4039630" cy="71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FEATURES USED IN </a:t>
            </a:r>
          </a:p>
          <a:p>
            <a:pPr algn="l">
              <a:lnSpc>
                <a:spcPts val="2899"/>
              </a:lnSpc>
            </a:pP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DECISION TREE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68330" y="5819897"/>
            <a:ext cx="2930891" cy="2098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budget_x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score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genre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actor_count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068330" y="3334827"/>
            <a:ext cx="11179251" cy="49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had to manually code our target variable, these are the parameters we used.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68330" y="7947149"/>
            <a:ext cx="2930891" cy="1565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orig_land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country</a:t>
            </a:r>
          </a:p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director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03322" y="1516861"/>
            <a:ext cx="7655978" cy="6300090"/>
          </a:xfrm>
          <a:custGeom>
            <a:avLst/>
            <a:gdLst/>
            <a:ahLst/>
            <a:cxnLst/>
            <a:rect r="r" b="b" t="t" l="l"/>
            <a:pathLst>
              <a:path h="6300090" w="7655978">
                <a:moveTo>
                  <a:pt x="0" y="0"/>
                </a:moveTo>
                <a:lnTo>
                  <a:pt x="7655978" y="0"/>
                </a:lnTo>
                <a:lnTo>
                  <a:pt x="7655978" y="6300090"/>
                </a:lnTo>
                <a:lnTo>
                  <a:pt x="0" y="6300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48056"/>
            <a:ext cx="6653782" cy="161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CONFUSION MATRIX +RESULTS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0661"/>
            <a:ext cx="4244743" cy="67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Decision Tree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38121"/>
            <a:ext cx="5072746" cy="1022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</a:pP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Train accuracy: </a:t>
            </a: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 </a:t>
            </a: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85%</a:t>
            </a:r>
          </a:p>
          <a:p>
            <a:pPr algn="l" marL="0" indent="0" lvl="0">
              <a:lnSpc>
                <a:spcPts val="4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Test accuracy:  82%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6314" y="8483701"/>
            <a:ext cx="11179251" cy="1031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 you can see, our model is performing well. Our decision tree achieves 82% accuracy. It predicts hits well but does struggle a bit with flops due to imbalance.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333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1009650"/>
            <a:ext cx="17259300" cy="0"/>
          </a:xfrm>
          <a:prstGeom prst="line">
            <a:avLst/>
          </a:prstGeom>
          <a:ln cap="flat" w="9525">
            <a:gradFill>
              <a:gsLst>
                <a:gs pos="0">
                  <a:srgbClr val="920101">
                    <a:alpha val="10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566226" y="3342803"/>
            <a:ext cx="9073473" cy="5915497"/>
          </a:xfrm>
          <a:custGeom>
            <a:avLst/>
            <a:gdLst/>
            <a:ahLst/>
            <a:cxnLst/>
            <a:rect r="r" b="b" t="t" l="l"/>
            <a:pathLst>
              <a:path h="5915497" w="9073473">
                <a:moveTo>
                  <a:pt x="0" y="0"/>
                </a:moveTo>
                <a:lnTo>
                  <a:pt x="9073473" y="0"/>
                </a:lnTo>
                <a:lnTo>
                  <a:pt x="9073473" y="5915497"/>
                </a:lnTo>
                <a:lnTo>
                  <a:pt x="0" y="59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00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81973"/>
            <a:ext cx="3715227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sz="1400" spc="824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DREAM TEAM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48056"/>
            <a:ext cx="9220786" cy="80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80"/>
              </a:lnSpc>
            </a:pPr>
            <a:r>
              <a:rPr lang="en-US" sz="5500">
                <a:solidFill>
                  <a:srgbClr val="FFFFFF"/>
                </a:solidFill>
                <a:latin typeface="Abril Fatface"/>
                <a:ea typeface="Abril Fatface"/>
                <a:cs typeface="Abril Fatface"/>
                <a:sym typeface="Abril Fatface"/>
              </a:rPr>
              <a:t>FEATURE IMPORTANCE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440661"/>
            <a:ext cx="4244743" cy="678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36"/>
              </a:lnSpc>
              <a:spcBef>
                <a:spcPct val="0"/>
              </a:spcBef>
            </a:pPr>
            <a:r>
              <a:rPr lang="en-US" sz="3954">
                <a:solidFill>
                  <a:srgbClr val="B6160B"/>
                </a:solidFill>
                <a:latin typeface="Eyesome Script"/>
                <a:ea typeface="Eyesome Script"/>
                <a:cs typeface="Eyesome Script"/>
                <a:sym typeface="Eyesome Script"/>
              </a:rPr>
              <a:t>Decision Tree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2486" y="4600572"/>
            <a:ext cx="5212000" cy="2632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3" indent="-269871" lvl="1">
              <a:lnSpc>
                <a:spcPts val="424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Budget and score are the strongest predictors in movie success aka making it a ‘Hit’</a:t>
            </a:r>
          </a:p>
          <a:p>
            <a:pPr algn="l">
              <a:lnSpc>
                <a:spcPts val="4249"/>
              </a:lnSpc>
            </a:pPr>
          </a:p>
          <a:p>
            <a:pPr algn="l">
              <a:lnSpc>
                <a:spcPts val="42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DAG5RI--IlQ</dc:identifier>
  <dcterms:modified xsi:type="dcterms:W3CDTF">2011-08-01T06:04:30Z</dcterms:modified>
  <cp:revision>1</cp:revision>
  <dc:title>Machine Learning - Is the movie a Hit or Flop?</dc:title>
</cp:coreProperties>
</file>